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5a73c6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5a73c6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e5a73c6b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e5a73c6b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e5a73c6b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e5a73c6b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e5a73c6b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e5a73c6b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e5a73c6b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e5a73c6b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e5a73c6b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e5a73c6b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e5a73c6b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e5a73c6b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e5a73c6b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e5a73c6b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e5a73c6b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e5a73c6b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e5a73c6b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e5a73c6b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5a73c6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5a73c6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e5a73c6b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e5a73c6b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5a73c6b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5a73c6b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e5a73c6b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e5a73c6b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5a73c6b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5a73c6b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e5a73c6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e5a73c6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e5a73c6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e5a73c6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5a73c6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5a73c6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5a73c6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5a73c6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5a73c6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5a73c6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5a73c6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5a73c6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5a73c6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e5a73c6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30.gif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Representation of images in computers?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33375" y="1000125"/>
            <a:ext cx="50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use a neural network to recognize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 written digits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72027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025" y="1700599"/>
            <a:ext cx="1321500" cy="13036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333375" y="3063725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of size 28x28 = 784 pixels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22"/>
          <p:cNvGrpSpPr/>
          <p:nvPr/>
        </p:nvGrpSpPr>
        <p:grpSpPr>
          <a:xfrm>
            <a:off x="5522575" y="1117963"/>
            <a:ext cx="2377950" cy="1945738"/>
            <a:chOff x="5254675" y="1190438"/>
            <a:chExt cx="2377950" cy="1945738"/>
          </a:xfrm>
        </p:grpSpPr>
        <p:cxnSp>
          <p:nvCxnSpPr>
            <p:cNvPr id="134" name="Google Shape;134;p22"/>
            <p:cNvCxnSpPr>
              <a:stCxn id="135" idx="4"/>
              <a:endCxn id="13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" name="Google Shape;136;p22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2"/>
            <p:cNvCxnSpPr>
              <a:stCxn id="136" idx="4"/>
              <a:endCxn id="14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2"/>
            <p:cNvCxnSpPr>
              <a:stCxn id="137" idx="4"/>
              <a:endCxn id="14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2"/>
            <p:cNvCxnSpPr>
              <a:stCxn id="138" idx="4"/>
              <a:endCxn id="140" idx="0"/>
            </p:cNvCxnSpPr>
            <p:nvPr/>
          </p:nvCxnSpPr>
          <p:spPr>
            <a:xfrm rot="10800000">
              <a:off x="5866400" y="1546813"/>
              <a:ext cx="428700" cy="381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22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22"/>
            <p:cNvCxnSpPr>
              <a:stCxn id="136" idx="5"/>
              <a:endCxn id="14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2"/>
            <p:cNvCxnSpPr>
              <a:stCxn id="137" idx="4"/>
              <a:endCxn id="14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2"/>
            <p:cNvCxnSpPr>
              <a:stCxn id="138" idx="4"/>
              <a:endCxn id="14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22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" name="Google Shape;148;p22"/>
            <p:cNvCxnSpPr>
              <a:stCxn id="135" idx="4"/>
              <a:endCxn id="13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2"/>
            <p:cNvCxnSpPr>
              <a:stCxn id="135" idx="4"/>
              <a:endCxn id="13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2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Google Shape;153;p22"/>
            <p:cNvCxnSpPr>
              <a:stCxn id="150" idx="4"/>
              <a:endCxn id="13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2"/>
            <p:cNvCxnSpPr>
              <a:stCxn id="150" idx="4"/>
              <a:endCxn id="13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22"/>
            <p:cNvCxnSpPr>
              <a:stCxn id="135" idx="4"/>
              <a:endCxn id="13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22"/>
            <p:cNvCxnSpPr>
              <a:stCxn id="151" idx="4"/>
              <a:endCxn id="13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2"/>
            <p:cNvCxnSpPr>
              <a:stCxn id="152" idx="4"/>
              <a:endCxn id="13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2"/>
            <p:cNvCxnSpPr>
              <a:stCxn id="152" idx="4"/>
              <a:endCxn id="13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2"/>
            <p:cNvCxnSpPr>
              <a:stCxn id="152" idx="4"/>
              <a:endCxn id="13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2"/>
            <p:cNvCxnSpPr>
              <a:stCxn id="151" idx="4"/>
              <a:endCxn id="13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2"/>
            <p:cNvCxnSpPr>
              <a:stCxn id="151" idx="4"/>
              <a:endCxn id="13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2"/>
            <p:cNvCxnSpPr>
              <a:stCxn id="136" idx="0"/>
              <a:endCxn id="15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2"/>
            <p:cNvCxnSpPr>
              <a:stCxn id="135" idx="0"/>
              <a:endCxn id="14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2"/>
            <p:cNvCxnSpPr>
              <a:stCxn id="150" idx="0"/>
              <a:endCxn id="14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2"/>
            <p:cNvCxnSpPr>
              <a:stCxn id="151" idx="0"/>
              <a:endCxn id="14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2"/>
            <p:cNvCxnSpPr>
              <a:stCxn id="152" idx="0"/>
              <a:endCxn id="14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22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" name="Google Shape;168;p22"/>
            <p:cNvCxnSpPr>
              <a:stCxn id="135" idx="0"/>
              <a:endCxn id="16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2"/>
            <p:cNvCxnSpPr>
              <a:stCxn id="150" idx="0"/>
              <a:endCxn id="16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2"/>
            <p:cNvCxnSpPr>
              <a:stCxn id="151" idx="0"/>
              <a:endCxn id="16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2"/>
            <p:cNvCxnSpPr>
              <a:stCxn id="152" idx="0"/>
              <a:endCxn id="16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" name="Google Shape;172;p22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" name="Google Shape;176;p22"/>
            <p:cNvCxnSpPr>
              <a:stCxn id="152" idx="0"/>
              <a:endCxn id="17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2"/>
            <p:cNvCxnSpPr>
              <a:stCxn id="151" idx="0"/>
              <a:endCxn id="17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2"/>
            <p:cNvCxnSpPr>
              <a:stCxn id="174" idx="4"/>
              <a:endCxn id="15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2"/>
            <p:cNvCxnSpPr>
              <a:stCxn id="174" idx="4"/>
              <a:endCxn id="13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2"/>
            <p:cNvCxnSpPr>
              <a:stCxn id="173" idx="2"/>
              <a:endCxn id="13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2"/>
            <p:cNvCxnSpPr>
              <a:stCxn id="173" idx="2"/>
              <a:endCxn id="13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2"/>
            <p:cNvCxnSpPr>
              <a:stCxn id="173" idx="2"/>
              <a:endCxn id="13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83" name="Google Shape;18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2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4800" y="2411025"/>
            <a:ext cx="98700" cy="1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Representation of images in computers?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33375" y="1000125"/>
            <a:ext cx="500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will use a neural network to recognize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Hand written digits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72027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025" y="1700599"/>
            <a:ext cx="1321500" cy="130361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333375" y="3063725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of size 28x28 = 784 pixels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33375" y="34933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Inefficient: Every pixel is connected to everything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 in Images share features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shift invariant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2" name="Google Shape;202;p23"/>
          <p:cNvGrpSpPr/>
          <p:nvPr/>
        </p:nvGrpSpPr>
        <p:grpSpPr>
          <a:xfrm>
            <a:off x="5522575" y="1117963"/>
            <a:ext cx="2377950" cy="1945738"/>
            <a:chOff x="5254675" y="1190438"/>
            <a:chExt cx="2377950" cy="1945738"/>
          </a:xfrm>
        </p:grpSpPr>
        <p:cxnSp>
          <p:nvCxnSpPr>
            <p:cNvPr id="203" name="Google Shape;203;p23"/>
            <p:cNvCxnSpPr>
              <a:stCxn id="204" idx="4"/>
              <a:endCxn id="205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3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8" name="Google Shape;208;p23"/>
            <p:cNvCxnSpPr>
              <a:stCxn id="205" idx="4"/>
              <a:endCxn id="209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3"/>
            <p:cNvCxnSpPr>
              <a:stCxn id="206" idx="4"/>
              <a:endCxn id="209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23"/>
            <p:cNvCxnSpPr>
              <a:stCxn id="207" idx="4"/>
              <a:endCxn id="209" idx="0"/>
            </p:cNvCxnSpPr>
            <p:nvPr/>
          </p:nvCxnSpPr>
          <p:spPr>
            <a:xfrm rot="10800000">
              <a:off x="5866400" y="1546813"/>
              <a:ext cx="428700" cy="381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23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23"/>
            <p:cNvCxnSpPr>
              <a:stCxn id="205" idx="5"/>
              <a:endCxn id="212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23"/>
            <p:cNvCxnSpPr>
              <a:stCxn id="206" idx="4"/>
              <a:endCxn id="212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3"/>
            <p:cNvCxnSpPr>
              <a:stCxn id="207" idx="4"/>
              <a:endCxn id="212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p23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23"/>
            <p:cNvCxnSpPr>
              <a:stCxn id="204" idx="4"/>
              <a:endCxn id="206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3"/>
            <p:cNvCxnSpPr>
              <a:stCxn id="204" idx="4"/>
              <a:endCxn id="207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" name="Google Shape;204;p23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" name="Google Shape;222;p23"/>
            <p:cNvCxnSpPr>
              <a:stCxn id="219" idx="4"/>
              <a:endCxn id="207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23"/>
            <p:cNvCxnSpPr>
              <a:stCxn id="219" idx="4"/>
              <a:endCxn id="206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3"/>
            <p:cNvCxnSpPr>
              <a:stCxn id="204" idx="4"/>
              <a:endCxn id="205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3"/>
            <p:cNvCxnSpPr>
              <a:stCxn id="220" idx="4"/>
              <a:endCxn id="205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3"/>
            <p:cNvCxnSpPr>
              <a:stCxn id="221" idx="4"/>
              <a:endCxn id="205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3"/>
            <p:cNvCxnSpPr>
              <a:stCxn id="221" idx="4"/>
              <a:endCxn id="206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3"/>
            <p:cNvCxnSpPr>
              <a:stCxn id="221" idx="4"/>
              <a:endCxn id="207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3"/>
            <p:cNvCxnSpPr>
              <a:stCxn id="220" idx="4"/>
              <a:endCxn id="206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3"/>
            <p:cNvCxnSpPr>
              <a:stCxn id="220" idx="4"/>
              <a:endCxn id="207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3"/>
            <p:cNvCxnSpPr>
              <a:stCxn id="205" idx="0"/>
              <a:endCxn id="219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3"/>
            <p:cNvCxnSpPr>
              <a:stCxn id="204" idx="0"/>
              <a:endCxn id="216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3"/>
            <p:cNvCxnSpPr>
              <a:stCxn id="219" idx="0"/>
              <a:endCxn id="216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3"/>
            <p:cNvCxnSpPr>
              <a:stCxn id="220" idx="0"/>
              <a:endCxn id="216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3"/>
            <p:cNvCxnSpPr>
              <a:stCxn id="221" idx="0"/>
              <a:endCxn id="216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3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" name="Google Shape;237;p23"/>
            <p:cNvCxnSpPr>
              <a:stCxn id="204" idx="0"/>
              <a:endCxn id="236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3"/>
            <p:cNvCxnSpPr>
              <a:stCxn id="219" idx="0"/>
              <a:endCxn id="236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3"/>
            <p:cNvCxnSpPr>
              <a:stCxn id="220" idx="0"/>
              <a:endCxn id="236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3"/>
            <p:cNvCxnSpPr>
              <a:stCxn id="221" idx="0"/>
              <a:endCxn id="236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3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5" name="Google Shape;245;p23"/>
            <p:cNvCxnSpPr>
              <a:stCxn id="221" idx="0"/>
              <a:endCxn id="243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3"/>
            <p:cNvCxnSpPr>
              <a:stCxn id="220" idx="0"/>
              <a:endCxn id="243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3"/>
            <p:cNvCxnSpPr>
              <a:stCxn id="243" idx="4"/>
              <a:endCxn id="219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3"/>
            <p:cNvCxnSpPr>
              <a:stCxn id="243" idx="4"/>
              <a:endCxn id="204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3"/>
            <p:cNvCxnSpPr>
              <a:stCxn id="242" idx="2"/>
              <a:endCxn id="207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3"/>
            <p:cNvCxnSpPr>
              <a:stCxn id="242" idx="2"/>
              <a:endCxn id="206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3"/>
            <p:cNvCxnSpPr>
              <a:stCxn id="242" idx="2"/>
              <a:endCxn id="205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52" name="Google Shape;25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3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3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" name="Google Shape;25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4800" y="2411025"/>
            <a:ext cx="98700" cy="1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Representation of images in computers?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333375" y="1000125"/>
            <a:ext cx="500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will use a neural network to recognize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Hand written digits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72027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025" y="1700599"/>
            <a:ext cx="1321500" cy="130361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333375" y="3063725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of size 28x28 = 784 pixels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333375" y="34933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Inefficient: Every pixel is connected to everything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 in Images share features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shift invariant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1" name="Google Shape;271;p24"/>
          <p:cNvGrpSpPr/>
          <p:nvPr/>
        </p:nvGrpSpPr>
        <p:grpSpPr>
          <a:xfrm>
            <a:off x="5522575" y="1117963"/>
            <a:ext cx="2377950" cy="1945738"/>
            <a:chOff x="5254675" y="1190438"/>
            <a:chExt cx="2377950" cy="1945738"/>
          </a:xfrm>
        </p:grpSpPr>
        <p:cxnSp>
          <p:nvCxnSpPr>
            <p:cNvPr id="272" name="Google Shape;272;p24"/>
            <p:cNvCxnSpPr>
              <a:stCxn id="273" idx="4"/>
              <a:endCxn id="274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4" name="Google Shape;274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4"/>
            <p:cNvCxnSpPr>
              <a:stCxn id="274" idx="4"/>
              <a:endCxn id="278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4"/>
            <p:cNvCxnSpPr>
              <a:stCxn id="275" idx="4"/>
              <a:endCxn id="278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4"/>
            <p:cNvCxnSpPr>
              <a:stCxn id="276" idx="4"/>
              <a:endCxn id="278" idx="0"/>
            </p:cNvCxnSpPr>
            <p:nvPr/>
          </p:nvCxnSpPr>
          <p:spPr>
            <a:xfrm rot="10800000">
              <a:off x="5866400" y="1546813"/>
              <a:ext cx="428700" cy="381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24"/>
            <p:cNvCxnSpPr>
              <a:stCxn id="274" idx="5"/>
              <a:endCxn id="281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>
              <a:stCxn id="275" idx="4"/>
              <a:endCxn id="281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>
              <a:stCxn id="276" idx="4"/>
              <a:endCxn id="281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" name="Google Shape;286;p24"/>
            <p:cNvCxnSpPr>
              <a:stCxn id="273" idx="4"/>
              <a:endCxn id="275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4"/>
            <p:cNvCxnSpPr>
              <a:stCxn id="273" idx="4"/>
              <a:endCxn id="276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1" name="Google Shape;291;p24"/>
            <p:cNvCxnSpPr>
              <a:stCxn id="288" idx="4"/>
              <a:endCxn id="276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4"/>
            <p:cNvCxnSpPr>
              <a:stCxn id="288" idx="4"/>
              <a:endCxn id="275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4"/>
            <p:cNvCxnSpPr>
              <a:stCxn id="273" idx="4"/>
              <a:endCxn id="274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4"/>
            <p:cNvCxnSpPr>
              <a:stCxn id="289" idx="4"/>
              <a:endCxn id="274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4"/>
            <p:cNvCxnSpPr>
              <a:stCxn id="290" idx="4"/>
              <a:endCxn id="274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4"/>
            <p:cNvCxnSpPr>
              <a:stCxn id="290" idx="4"/>
              <a:endCxn id="275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4"/>
            <p:cNvCxnSpPr>
              <a:stCxn id="290" idx="4"/>
              <a:endCxn id="276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4"/>
            <p:cNvCxnSpPr>
              <a:stCxn id="289" idx="4"/>
              <a:endCxn id="275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4"/>
            <p:cNvCxnSpPr>
              <a:stCxn id="289" idx="4"/>
              <a:endCxn id="276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24"/>
            <p:cNvCxnSpPr>
              <a:stCxn id="274" idx="0"/>
              <a:endCxn id="288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24"/>
            <p:cNvCxnSpPr>
              <a:stCxn id="273" idx="0"/>
              <a:endCxn id="285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4"/>
            <p:cNvCxnSpPr>
              <a:stCxn id="288" idx="0"/>
              <a:endCxn id="285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4"/>
            <p:cNvCxnSpPr>
              <a:stCxn id="289" idx="0"/>
              <a:endCxn id="285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4"/>
            <p:cNvCxnSpPr>
              <a:stCxn id="290" idx="0"/>
              <a:endCxn id="285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" name="Google Shape;305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Google Shape;306;p24"/>
            <p:cNvCxnSpPr>
              <a:stCxn id="273" idx="0"/>
              <a:endCxn id="305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4"/>
            <p:cNvCxnSpPr>
              <a:stCxn id="288" idx="0"/>
              <a:endCxn id="305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4"/>
            <p:cNvCxnSpPr>
              <a:stCxn id="289" idx="0"/>
              <a:endCxn id="305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4"/>
            <p:cNvCxnSpPr>
              <a:stCxn id="290" idx="0"/>
              <a:endCxn id="305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" name="Google Shape;314;p24"/>
            <p:cNvCxnSpPr>
              <a:stCxn id="290" idx="0"/>
              <a:endCxn id="312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4"/>
            <p:cNvCxnSpPr>
              <a:stCxn id="289" idx="0"/>
              <a:endCxn id="312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4"/>
            <p:cNvCxnSpPr>
              <a:stCxn id="312" idx="4"/>
              <a:endCxn id="288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4"/>
            <p:cNvCxnSpPr>
              <a:stCxn id="312" idx="4"/>
              <a:endCxn id="273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4"/>
            <p:cNvCxnSpPr>
              <a:stCxn id="311" idx="2"/>
              <a:endCxn id="276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4"/>
            <p:cNvCxnSpPr>
              <a:stCxn id="311" idx="2"/>
              <a:endCxn id="275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4"/>
            <p:cNvCxnSpPr>
              <a:stCxn id="311" idx="2"/>
              <a:endCxn id="274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21" name="Google Shape;32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" name="Google Shape;326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7876" y="3132950"/>
            <a:ext cx="3110900" cy="1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24800" y="2411025"/>
            <a:ext cx="98700" cy="1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636975" y="1129000"/>
            <a:ext cx="51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Filters</a:t>
            </a:r>
            <a:endParaRPr b="1"/>
          </a:p>
        </p:txBody>
      </p:sp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5" y="2070813"/>
            <a:ext cx="1639550" cy="18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850" y="1713625"/>
            <a:ext cx="2517475" cy="23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425" y="2331525"/>
            <a:ext cx="974575" cy="9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636975" y="1129000"/>
            <a:ext cx="51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Filters</a:t>
            </a:r>
            <a:endParaRPr b="1"/>
          </a:p>
        </p:txBody>
      </p:sp>
      <p:pic>
        <p:nvPicPr>
          <p:cNvPr id="347" name="Google Shape;3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5" y="2070813"/>
            <a:ext cx="1639550" cy="18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800" y="1753588"/>
            <a:ext cx="2445341" cy="2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725" y="2374100"/>
            <a:ext cx="983475" cy="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583400" y="934650"/>
            <a:ext cx="77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filter applies a </a:t>
            </a:r>
            <a:r>
              <a:rPr b="1" lang="en-GB"/>
              <a:t>convolution</a:t>
            </a:r>
            <a:r>
              <a:rPr lang="en-GB"/>
              <a:t> operation upon the original signal</a:t>
            </a:r>
            <a:endParaRPr/>
          </a:p>
        </p:txBody>
      </p:sp>
      <p:pic>
        <p:nvPicPr>
          <p:cNvPr id="357" name="Google Shape;3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1405125"/>
            <a:ext cx="2815801" cy="35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825" y="2246250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226225" y="1512100"/>
            <a:ext cx="1958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Kernel </a:t>
            </a:r>
            <a:r>
              <a:rPr lang="en-GB"/>
              <a:t>(filter): small matrix that we use to convolve an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Convolution: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operation that “blends” one function with another.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025" y="1833225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00" y="1624000"/>
            <a:ext cx="6054576" cy="289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650" y="1753375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1850"/>
            <a:ext cx="6668950" cy="3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741750" y="1356100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>
            <a:off x="398850" y="3494475"/>
            <a:ext cx="842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know which kernels to use?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Kernels are learnt!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Initialized </a:t>
            </a:r>
            <a:r>
              <a:rPr b="1" lang="en-GB"/>
              <a:t>randomly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Backward propagation; the CNN learns which features to detect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90" name="Google Shape;3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" y="1493075"/>
            <a:ext cx="7997426" cy="31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3825" y="0"/>
            <a:ext cx="64185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D9D9"/>
                </a:solidFill>
              </a:rPr>
              <a:t>CNNs, Generation, RNN,,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D9D9D9"/>
                </a:solidFill>
              </a:rPr>
              <a:t>Bryan Cardenas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D9D9D9"/>
                </a:solidFill>
              </a:rPr>
              <a:t>Robert Jan Schlimbach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D9D9D9"/>
                </a:solidFill>
              </a:rPr>
              <a:t>Caspar van Leeuwen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0" y="0"/>
            <a:ext cx="9195126" cy="5152376"/>
            <a:chOff x="0" y="0"/>
            <a:chExt cx="9195126" cy="51523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8050" y="0"/>
              <a:ext cx="5777076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3">
              <a:alphaModFix/>
            </a:blip>
            <a:srcRect b="-2" l="3131" r="18196" t="71783"/>
            <a:stretch/>
          </p:blipFill>
          <p:spPr>
            <a:xfrm flipH="1">
              <a:off x="0" y="3693725"/>
              <a:ext cx="3593325" cy="1458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13" y="990125"/>
            <a:ext cx="6768226" cy="38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CNN Form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50" y="1194025"/>
            <a:ext cx="6217424" cy="2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/>
        </p:nvSpPr>
        <p:spPr>
          <a:xfrm>
            <a:off x="529825" y="3256350"/>
            <a:ext cx="732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parts: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Feature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Classification (fully connected layers)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Images -&gt; we need more filters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images 	-&gt; we need fewer filters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0" y="1851250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Pooling (downsampling)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33450"/>
            <a:ext cx="8738258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76200" y="4714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Animation: Google Developers</a:t>
            </a:r>
            <a:endParaRPr i="1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Transfer Learning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1576375"/>
            <a:ext cx="2983700" cy="29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300" y="1997550"/>
            <a:ext cx="2141350" cy="214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35"/>
          <p:cNvCxnSpPr>
            <a:stCxn id="422" idx="3"/>
            <a:endCxn id="425" idx="1"/>
          </p:cNvCxnSpPr>
          <p:nvPr/>
        </p:nvCxnSpPr>
        <p:spPr>
          <a:xfrm>
            <a:off x="3255150" y="3068225"/>
            <a:ext cx="94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5"/>
          <p:cNvSpPr/>
          <p:nvPr/>
        </p:nvSpPr>
        <p:spPr>
          <a:xfrm>
            <a:off x="4197000" y="2839025"/>
            <a:ext cx="1303800" cy="4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CNN</a:t>
            </a:r>
            <a:endParaRPr b="1"/>
          </a:p>
        </p:txBody>
      </p:sp>
      <p:sp>
        <p:nvSpPr>
          <p:cNvPr id="426" name="Google Shape;426;p35"/>
          <p:cNvSpPr txBox="1"/>
          <p:nvPr/>
        </p:nvSpPr>
        <p:spPr>
          <a:xfrm>
            <a:off x="3285525" y="2718625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Trained</a:t>
            </a:r>
            <a:endParaRPr/>
          </a:p>
        </p:txBody>
      </p:sp>
      <p:cxnSp>
        <p:nvCxnSpPr>
          <p:cNvPr id="427" name="Google Shape;427;p35"/>
          <p:cNvCxnSpPr>
            <a:stCxn id="425" idx="3"/>
            <a:endCxn id="423" idx="1"/>
          </p:cNvCxnSpPr>
          <p:nvPr/>
        </p:nvCxnSpPr>
        <p:spPr>
          <a:xfrm>
            <a:off x="5500800" y="3068225"/>
            <a:ext cx="86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5"/>
          <p:cNvSpPr txBox="1"/>
          <p:nvPr/>
        </p:nvSpPr>
        <p:spPr>
          <a:xfrm>
            <a:off x="5500800" y="2503225"/>
            <a:ext cx="10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 Training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4197150" y="4560075"/>
            <a:ext cx="42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reuses its knowledge; its features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6200" y="92250"/>
            <a:ext cx="90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Background Prerequisites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3450"/>
            <a:ext cx="8839204" cy="3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925175" y="2571750"/>
            <a:ext cx="53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do we let computers </a:t>
            </a:r>
            <a:r>
              <a:rPr b="1" i="1" lang="en-GB"/>
              <a:t>see</a:t>
            </a:r>
            <a:r>
              <a:rPr b="1" lang="en-GB"/>
              <a:t> something?</a:t>
            </a:r>
            <a:endParaRPr b="1"/>
          </a:p>
        </p:txBody>
      </p:sp>
      <p:sp>
        <p:nvSpPr>
          <p:cNvPr id="73" name="Google Shape;73;p15"/>
          <p:cNvSpPr txBox="1"/>
          <p:nvPr/>
        </p:nvSpPr>
        <p:spPr>
          <a:xfrm>
            <a:off x="1910850" y="4164825"/>
            <a:ext cx="53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</a:t>
            </a:r>
            <a:r>
              <a:rPr i="1" lang="en-GB"/>
              <a:t>we </a:t>
            </a:r>
            <a:r>
              <a:rPr lang="en-GB"/>
              <a:t>see something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Human eyes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50" y="1105562"/>
            <a:ext cx="7054450" cy="2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Human eyes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75" y="820350"/>
            <a:ext cx="60864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Convolutional Neural Network 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714" t="37181"/>
          <a:stretch/>
        </p:blipFill>
        <p:spPr>
          <a:xfrm>
            <a:off x="2617875" y="2846600"/>
            <a:ext cx="6379425" cy="1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2079" l="1560" r="-1560" t="-2080"/>
          <a:stretch/>
        </p:blipFill>
        <p:spPr>
          <a:xfrm>
            <a:off x="2617875" y="1367725"/>
            <a:ext cx="6478499" cy="143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Convolutional Neural Network 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714" t="37181"/>
          <a:stretch/>
        </p:blipFill>
        <p:spPr>
          <a:xfrm>
            <a:off x="2617875" y="2846600"/>
            <a:ext cx="6379425" cy="1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2079" l="1560" r="-1560" t="-2080"/>
          <a:stretch/>
        </p:blipFill>
        <p:spPr>
          <a:xfrm>
            <a:off x="2617875" y="1367725"/>
            <a:ext cx="6478499" cy="143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5" y="1493850"/>
            <a:ext cx="2564350" cy="23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Representation of images in computers?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33375" y="1000125"/>
            <a:ext cx="500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/>
              <a:t>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Is a matrix/array of intensity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Usually consists of integers [0, 255] or float points [0,1]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Each element in the matrix is a </a:t>
            </a:r>
            <a:r>
              <a:rPr b="1" lang="en-GB"/>
              <a:t>pixel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Can have 1 greyscale channel or multiple colour </a:t>
            </a:r>
            <a:r>
              <a:rPr b="1" lang="en-GB"/>
              <a:t>channels: </a:t>
            </a:r>
            <a:r>
              <a:rPr b="1" lang="en-GB">
                <a:solidFill>
                  <a:srgbClr val="990000"/>
                </a:solidFill>
              </a:rPr>
              <a:t>R</a:t>
            </a:r>
            <a:r>
              <a:rPr b="1" lang="en-GB">
                <a:solidFill>
                  <a:srgbClr val="38761D"/>
                </a:solidFill>
              </a:rPr>
              <a:t>G</a:t>
            </a:r>
            <a:r>
              <a:rPr b="1" lang="en-GB">
                <a:solidFill>
                  <a:srgbClr val="1155CC"/>
                </a:solidFill>
              </a:rPr>
              <a:t>B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Representation of images in computers?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3082500"/>
            <a:ext cx="2300300" cy="18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357450" y="3256375"/>
            <a:ext cx="31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Array. Shape = (width, height)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200" y="1302550"/>
            <a:ext cx="2638225" cy="3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637375" y="902350"/>
            <a:ext cx="34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Array. Shape: (width, height, channel)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33375" y="1000125"/>
            <a:ext cx="500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/>
              <a:t>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Is a matrix/array of intensity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Usually consists of integers [0, 255] or float points [0,1]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Each element in the matrix is a </a:t>
            </a:r>
            <a:r>
              <a:rPr b="1" lang="en-GB"/>
              <a:t>pixel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Can have 1 greyscale channel or multiple colour </a:t>
            </a:r>
            <a:r>
              <a:rPr b="1" lang="en-GB"/>
              <a:t>channels: </a:t>
            </a:r>
            <a:r>
              <a:rPr b="1" lang="en-GB">
                <a:solidFill>
                  <a:srgbClr val="990000"/>
                </a:solidFill>
              </a:rPr>
              <a:t>R</a:t>
            </a:r>
            <a:r>
              <a:rPr b="1" lang="en-GB">
                <a:solidFill>
                  <a:srgbClr val="38761D"/>
                </a:solidFill>
              </a:rPr>
              <a:t>G</a:t>
            </a:r>
            <a:r>
              <a:rPr b="1" lang="en-GB">
                <a:solidFill>
                  <a:srgbClr val="1155CC"/>
                </a:solidFill>
              </a:rPr>
              <a:t>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